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26"/>
  </p:notesMasterIdLst>
  <p:sldIdLst>
    <p:sldId id="276" r:id="rId5"/>
    <p:sldId id="407" r:id="rId6"/>
    <p:sldId id="332" r:id="rId7"/>
    <p:sldId id="326" r:id="rId8"/>
    <p:sldId id="284" r:id="rId9"/>
    <p:sldId id="280" r:id="rId10"/>
    <p:sldId id="296" r:id="rId11"/>
    <p:sldId id="361" r:id="rId12"/>
    <p:sldId id="293" r:id="rId13"/>
    <p:sldId id="285" r:id="rId14"/>
    <p:sldId id="286" r:id="rId15"/>
    <p:sldId id="394" r:id="rId16"/>
    <p:sldId id="366" r:id="rId17"/>
    <p:sldId id="399" r:id="rId18"/>
    <p:sldId id="370" r:id="rId19"/>
    <p:sldId id="405" r:id="rId20"/>
    <p:sldId id="353" r:id="rId21"/>
    <p:sldId id="257" r:id="rId22"/>
    <p:sldId id="365" r:id="rId23"/>
    <p:sldId id="406" r:id="rId24"/>
    <p:sldId id="290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ne Stewart" initials="JS" lastIdx="1" clrIdx="0">
    <p:extLst>
      <p:ext uri="{19B8F6BF-5375-455C-9EA6-DF929625EA0E}">
        <p15:presenceInfo xmlns:p15="http://schemas.microsoft.com/office/powerpoint/2012/main" userId="S::JaneneS@health.ok.gov::3aa057fd-ee1c-45d9-8243-92fcf1c3a7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7C6D98-65F3-4FD2-A79B-250050C07A1D}" type="datetimeFigureOut">
              <a:rPr lang="en-US" smtClean="0"/>
              <a:t>04/11/2024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EC28F01-F987-4BEF-B500-AC3D61043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2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0B08-8BBB-504C-BAD2-61931D3497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198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0B08-8BBB-504C-BAD2-61931D3497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521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40B08-8BBB-504C-BAD2-61931D34972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57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6BF5CE-279B-5E4C-BEC1-73426B42F6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935A3-2F19-BB47-A734-1541172B5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669397"/>
            <a:ext cx="5177118" cy="1370940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Presentation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EF2F3-A2ED-DB43-B92B-B4FD232E89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199" y="3334871"/>
            <a:ext cx="5177118" cy="5413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9E095-61D4-C54B-877D-BBB5F9600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349249"/>
            <a:ext cx="2246313" cy="46539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3A690F2-CC54-3C44-9BEF-D5ADE6DC9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13" r="15473"/>
          <a:stretch/>
        </p:blipFill>
        <p:spPr>
          <a:xfrm>
            <a:off x="5986465" y="0"/>
            <a:ext cx="6205535" cy="631279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85A7243-0DC8-E148-9F97-5A788A1A2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594"/>
          <a:stretch/>
        </p:blipFill>
        <p:spPr>
          <a:xfrm>
            <a:off x="254000" y="5841519"/>
            <a:ext cx="3282949" cy="94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9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e Pictur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6BF5CE-279B-5E4C-BEC1-73426B42F6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view of a city&#10;&#10;Description automatically generated">
            <a:extLst>
              <a:ext uri="{FF2B5EF4-FFF2-40B4-BE49-F238E27FC236}">
                <a16:creationId xmlns:a16="http://schemas.microsoft.com/office/drawing/2014/main" id="{E02262EA-95AE-644C-89CE-0E067B63B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935A3-2F19-BB47-A734-1541172B5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5298055"/>
            <a:ext cx="8650942" cy="699333"/>
          </a:xfrm>
        </p:spPr>
        <p:txBody>
          <a:bodyPr anchor="b">
            <a:noAutofit/>
          </a:bodyPr>
          <a:lstStyle>
            <a:lvl1pPr>
              <a:defRPr sz="35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Presentation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EF2F3-A2ED-DB43-B92B-B4FD232E89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199" y="6107906"/>
            <a:ext cx="5177118" cy="5413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Subtitle Here (if applicable) or delete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D97193-754B-A543-B435-C0753432B0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62183" y="5492003"/>
            <a:ext cx="2575775" cy="90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59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5ED16-5137-5246-9F82-8B6BEE4D2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15230"/>
            <a:ext cx="11394140" cy="837374"/>
          </a:xfrm>
        </p:spPr>
        <p:txBody>
          <a:bodyPr>
            <a:noAutofit/>
          </a:bodyPr>
          <a:lstStyle/>
          <a:p>
            <a:r>
              <a:rPr lang="en-US"/>
              <a:t>Content Page — Insert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82ED0-80F7-D646-AD27-65752926C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38151"/>
            <a:ext cx="11394141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5202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5ED16-5137-5246-9F82-8B6BEE4D2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15230"/>
            <a:ext cx="11099800" cy="837374"/>
          </a:xfrm>
        </p:spPr>
        <p:txBody>
          <a:bodyPr>
            <a:noAutofit/>
          </a:bodyPr>
          <a:lstStyle/>
          <a:p>
            <a:r>
              <a:rPr lang="en-US"/>
              <a:t>Split Content Page — Insert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82ED0-80F7-D646-AD27-65752926C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8151"/>
            <a:ext cx="5384800" cy="4351338"/>
          </a:xfrm>
        </p:spPr>
        <p:txBody>
          <a:bodyPr>
            <a:noAutofit/>
          </a:bodyPr>
          <a:lstStyle>
            <a:lvl4pPr marL="66675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7D3AE5-ADF3-8D43-871F-66ED09FE858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2200" y="1838151"/>
            <a:ext cx="53848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52975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8F3AEAD-1C37-4649-AC36-D4AB1B39BD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81363" y="0"/>
            <a:ext cx="8910637" cy="6858000"/>
          </a:xfrm>
          <a:solidFill>
            <a:schemeClr val="tx2"/>
          </a:solidFill>
        </p:spPr>
        <p:txBody>
          <a:bodyPr tIns="57600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picture click icon in the center of this box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5ED16-5137-5246-9F82-8B6BEE4D2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15230"/>
            <a:ext cx="2662518" cy="1422921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Photo or Graphic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82ED0-80F7-D646-AD27-65752926CF9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937904"/>
            <a:ext cx="2662518" cy="3876849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737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FE3F1E2E-F99E-8B49-92FE-61436D0174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6"/>
            <a:ext cx="12192000" cy="6865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935A3-2F19-BB47-A734-1541172B5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776973"/>
            <a:ext cx="5204013" cy="1370940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—</a:t>
            </a:r>
            <a:br>
              <a:rPr lang="en-US"/>
            </a:br>
            <a:r>
              <a:rPr lang="en-US"/>
              <a:t>Insert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EF2F3-A2ED-DB43-B92B-B4FD232E89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3429000"/>
            <a:ext cx="5204012" cy="5413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Subtitle Here If Required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47CF2C4-C3BC-EB4B-88C7-548CF5811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840" y="6106660"/>
            <a:ext cx="1550920" cy="5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2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le Pictur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6BF5CE-279B-5E4C-BEC1-73426B42F6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view of a city&#10;&#10;Description automatically generated">
            <a:extLst>
              <a:ext uri="{FF2B5EF4-FFF2-40B4-BE49-F238E27FC236}">
                <a16:creationId xmlns:a16="http://schemas.microsoft.com/office/drawing/2014/main" id="{E02262EA-95AE-644C-89CE-0E067B63B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935A3-2F19-BB47-A734-1541172B5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5298055"/>
            <a:ext cx="8650942" cy="699333"/>
          </a:xfrm>
        </p:spPr>
        <p:txBody>
          <a:bodyPr anchor="b">
            <a:noAutofit/>
          </a:bodyPr>
          <a:lstStyle>
            <a:lvl1pPr>
              <a:defRPr sz="35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Presentation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EF2F3-A2ED-DB43-B92B-B4FD232E89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199" y="6107906"/>
            <a:ext cx="5177118" cy="5413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Subtitle Here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D97193-754B-A543-B435-C0753432B0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62183" y="5492003"/>
            <a:ext cx="2575775" cy="90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8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6BF5CE-279B-5E4C-BEC1-73426B42F6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935A3-2F19-BB47-A734-1541172B5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669397"/>
            <a:ext cx="5177118" cy="1370940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Presentation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EF2F3-A2ED-DB43-B92B-B4FD232E89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199" y="3334871"/>
            <a:ext cx="5177118" cy="5413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9E095-61D4-C54B-877D-BBB5F9600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349249"/>
            <a:ext cx="2246313" cy="48202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3A690F2-CC54-3C44-9BEF-D5ADE6DC9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13" r="15473"/>
          <a:stretch/>
        </p:blipFill>
        <p:spPr>
          <a:xfrm>
            <a:off x="5986465" y="0"/>
            <a:ext cx="6205535" cy="631279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85A7243-0DC8-E148-9F97-5A788A1A2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594"/>
          <a:stretch/>
        </p:blipFill>
        <p:spPr>
          <a:xfrm>
            <a:off x="254000" y="5841519"/>
            <a:ext cx="3282949" cy="94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0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5ED16-5137-5246-9F82-8B6BEE4D2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15230"/>
            <a:ext cx="11394140" cy="837374"/>
          </a:xfrm>
        </p:spPr>
        <p:txBody>
          <a:bodyPr>
            <a:noAutofit/>
          </a:bodyPr>
          <a:lstStyle/>
          <a:p>
            <a:r>
              <a:rPr lang="en-US"/>
              <a:t>Content Page — Insert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82ED0-80F7-D646-AD27-65752926C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38151"/>
            <a:ext cx="11394141" cy="435133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9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A8CEA2-5F55-2D48-BA3F-C9B13AF4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5230"/>
            <a:ext cx="11394141" cy="83737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Content Page — Insert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E648A-7202-1A45-A150-09C33B8DE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38151"/>
            <a:ext cx="1139414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B8B9CC6-71D1-DA4C-A2B5-3566A4A1B0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40659" y="6252269"/>
            <a:ext cx="381002" cy="38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6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  <p:sldLayoutId id="2147483669" r:id="rId4"/>
    <p:sldLayoutId id="2147483670" r:id="rId5"/>
    <p:sldLayoutId id="2147483673" r:id="rId6"/>
    <p:sldLayoutId id="2147483680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39200" indent="-1778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30188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223838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16013" indent="-225425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60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hyperlink" Target="https://www.flickr.com/photos/grapevinetxonline/15504523780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oyotepr.uk/films/optimus-prime-bumblebee-fight-back/attachment/optimus-still-2-sword-pointing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hyperlink" Target="http://www.mastermarf.com/2010/09/idaho-capitol-photo-heavy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amily.redoubtnews.com/2016/08/11/prepare-pioneer-fire-2016/tornado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edicalfacilities@health.ok.gov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016647-C384-084D-91A8-2209F2D96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14779"/>
            <a:ext cx="6226405" cy="2922310"/>
          </a:xfrm>
        </p:spPr>
        <p:txBody>
          <a:bodyPr/>
          <a:lstStyle/>
          <a:p>
            <a:pPr algn="ctr"/>
            <a:r>
              <a:rPr lang="en-US" sz="2400" dirty="0"/>
              <a:t>Oklahoma </a:t>
            </a:r>
            <a:r>
              <a:rPr lang="en-US" sz="2400" dirty="0" smtClean="0"/>
              <a:t>Professionals for Home Care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cs typeface="Arial"/>
              </a:rPr>
              <a:t>Home Services Division Presentation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E9049-9A90-A44E-9372-628E820C9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785" y="5418055"/>
            <a:ext cx="5177118" cy="1173480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sz="1600" dirty="0" smtClean="0"/>
              <a:t>April 11, 2024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1B6F81-F934-63B4-CA25-D03E6E5BA02C}"/>
              </a:ext>
            </a:extLst>
          </p:cNvPr>
          <p:cNvSpPr txBox="1"/>
          <p:nvPr/>
        </p:nvSpPr>
        <p:spPr>
          <a:xfrm>
            <a:off x="1286757" y="3803624"/>
            <a:ext cx="868444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Dr. LaTrina Frazier, PhD, MHA, RN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Oklahoma State Department of Health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Deputy Commissioner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Quality Assurance &amp; Regulatory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915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03F08B-C2C7-31F3-D8FA-2CAF85BF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CE6E90-73CC-C6EE-D6A5-9B71D748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5230"/>
            <a:ext cx="11394140" cy="8479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600" dirty="0">
                <a:cs typeface="Arial"/>
              </a:rPr>
              <a:t>State Licensure 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D43717-C0F9-4C6E-5254-772D5112D204}"/>
              </a:ext>
            </a:extLst>
          </p:cNvPr>
          <p:cNvSpPr txBox="1"/>
          <p:nvPr/>
        </p:nvSpPr>
        <p:spPr>
          <a:xfrm>
            <a:off x="4863730" y="1372249"/>
            <a:ext cx="40197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highlight>
                  <a:srgbClr val="FFFF00"/>
                </a:highlight>
              </a:rPr>
              <a:t>10/01/2023- 02/29/2024</a:t>
            </a:r>
            <a:endParaRPr lang="en-US" dirty="0">
              <a:highlight>
                <a:srgbClr val="FFFF00"/>
              </a:highlight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83C5E-C087-EED2-9841-D46FF721EDA6}"/>
              </a:ext>
            </a:extLst>
          </p:cNvPr>
          <p:cNvSpPr txBox="1"/>
          <p:nvPr/>
        </p:nvSpPr>
        <p:spPr>
          <a:xfrm>
            <a:off x="3958070" y="342986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Arial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03547"/>
              </p:ext>
            </p:extLst>
          </p:nvPr>
        </p:nvGraphicFramePr>
        <p:xfrm>
          <a:off x="1152660" y="2181232"/>
          <a:ext cx="10003220" cy="35512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34039">
                  <a:extLst>
                    <a:ext uri="{9D8B030D-6E8A-4147-A177-3AD203B41FA5}">
                      <a16:colId xmlns:a16="http://schemas.microsoft.com/office/drawing/2014/main" val="2833532145"/>
                    </a:ext>
                  </a:extLst>
                </a:gridCol>
                <a:gridCol w="2343745">
                  <a:extLst>
                    <a:ext uri="{9D8B030D-6E8A-4147-A177-3AD203B41FA5}">
                      <a16:colId xmlns:a16="http://schemas.microsoft.com/office/drawing/2014/main" val="2413624341"/>
                    </a:ext>
                  </a:extLst>
                </a:gridCol>
                <a:gridCol w="5459463">
                  <a:extLst>
                    <a:ext uri="{9D8B030D-6E8A-4147-A177-3AD203B41FA5}">
                      <a16:colId xmlns:a16="http://schemas.microsoft.com/office/drawing/2014/main" val="823505207"/>
                    </a:ext>
                  </a:extLst>
                </a:gridCol>
                <a:gridCol w="1565973">
                  <a:extLst>
                    <a:ext uri="{9D8B030D-6E8A-4147-A177-3AD203B41FA5}">
                      <a16:colId xmlns:a16="http://schemas.microsoft.com/office/drawing/2014/main" val="2337336070"/>
                    </a:ext>
                  </a:extLst>
                </a:gridCol>
              </a:tblGrid>
              <a:tr h="710256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2400" dirty="0">
                          <a:effectLst/>
                        </a:rPr>
                        <a:t>Most Frequently Cited Home Care Deficiencies 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548375"/>
                  </a:ext>
                </a:extLst>
              </a:tr>
              <a:tr h="7102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</a:rPr>
                        <a:t>#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</a:rPr>
                        <a:t>Deficiency 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</a:rPr>
                        <a:t>Description 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</a:rPr>
                        <a:t># Citations 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2402379"/>
                  </a:ext>
                </a:extLst>
              </a:tr>
              <a:tr h="7102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310:662-3-4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Organization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3261563"/>
                  </a:ext>
                </a:extLst>
              </a:tr>
              <a:tr h="7102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310:662-3-2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Client Rights and Responsibilities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0295389"/>
                  </a:ext>
                </a:extLst>
              </a:tr>
              <a:tr h="7102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310:662-3-5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Clinical Records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620326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4ACCC97-FE5C-A311-14A6-09767577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2" y="6364174"/>
            <a:ext cx="42675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5A6CD5-D42F-CF6E-114B-C9779FE3A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2B3F9B-E366-135E-0901-F3B29DAB8A9F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Arial"/>
              </a:rPr>
              <a:t>Federal Home Health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1283676"/>
              </p:ext>
            </p:extLst>
          </p:nvPr>
        </p:nvGraphicFramePr>
        <p:xfrm>
          <a:off x="1484585" y="2006929"/>
          <a:ext cx="9222829" cy="460287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81113">
                  <a:extLst>
                    <a:ext uri="{9D8B030D-6E8A-4147-A177-3AD203B41FA5}">
                      <a16:colId xmlns:a16="http://schemas.microsoft.com/office/drawing/2014/main" val="2731656892"/>
                    </a:ext>
                  </a:extLst>
                </a:gridCol>
                <a:gridCol w="2062015">
                  <a:extLst>
                    <a:ext uri="{9D8B030D-6E8A-4147-A177-3AD203B41FA5}">
                      <a16:colId xmlns:a16="http://schemas.microsoft.com/office/drawing/2014/main" val="1871691918"/>
                    </a:ext>
                  </a:extLst>
                </a:gridCol>
                <a:gridCol w="5155036">
                  <a:extLst>
                    <a:ext uri="{9D8B030D-6E8A-4147-A177-3AD203B41FA5}">
                      <a16:colId xmlns:a16="http://schemas.microsoft.com/office/drawing/2014/main" val="4202811700"/>
                    </a:ext>
                  </a:extLst>
                </a:gridCol>
                <a:gridCol w="1424665">
                  <a:extLst>
                    <a:ext uri="{9D8B030D-6E8A-4147-A177-3AD203B41FA5}">
                      <a16:colId xmlns:a16="http://schemas.microsoft.com/office/drawing/2014/main" val="2018475333"/>
                    </a:ext>
                  </a:extLst>
                </a:gridCol>
              </a:tblGrid>
              <a:tr h="767146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2400" dirty="0">
                          <a:effectLst/>
                        </a:rPr>
                        <a:t>Most Frequently Cited Deficiencies 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778568"/>
                  </a:ext>
                </a:extLst>
              </a:tr>
              <a:tr h="7671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</a:rPr>
                        <a:t>#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</a:rPr>
                        <a:t>Deficiency 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</a:rPr>
                        <a:t>Description 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</a:rPr>
                        <a:t># Citations 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4990773"/>
                  </a:ext>
                </a:extLst>
              </a:tr>
              <a:tr h="7671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484.60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Care Planning,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 Coordination, Quality of Care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1476665"/>
                  </a:ext>
                </a:extLst>
              </a:tr>
              <a:tr h="7671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484.65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QAPI/PIPS/Executive Responsibilities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764119"/>
                  </a:ext>
                </a:extLst>
              </a:tr>
              <a:tr h="7671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484.110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Clinical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 Records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64951"/>
                  </a:ext>
                </a:extLst>
              </a:tr>
              <a:tr h="7671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484.50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Patient Rights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275455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6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28437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8C208E6-D4DC-03D5-BE44-2E100731BAAC}"/>
              </a:ext>
            </a:extLst>
          </p:cNvPr>
          <p:cNvSpPr txBox="1"/>
          <p:nvPr/>
        </p:nvSpPr>
        <p:spPr>
          <a:xfrm>
            <a:off x="4406630" y="1346627"/>
            <a:ext cx="3484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ighlight>
                  <a:srgbClr val="FFFF00"/>
                </a:highlight>
              </a:rPr>
              <a:t>10/01/2023- 02/29/2024</a:t>
            </a:r>
            <a:endParaRPr lang="en-US" dirty="0">
              <a:highlight>
                <a:srgbClr val="FFFF00"/>
              </a:highlight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311CD-E626-389D-98B0-0BF22F4AB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96" y="6291758"/>
            <a:ext cx="42675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5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-15626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9218"/>
            <a:ext cx="12192000" cy="83737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 &amp; Continuing Care Complaints </a:t>
            </a:r>
            <a:b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 smtClean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10/01/2023 -04/05/2024</a:t>
            </a:r>
            <a:endParaRPr lang="en-US" sz="3600" dirty="0">
              <a:solidFill>
                <a:schemeClr val="bg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7DDC46-2E90-8640-BEFE-F54DCCD857E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Oklahoma State Department of Health | Presentation Title | Date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2471363" y="-436585"/>
            <a:ext cx="16139701" cy="89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2" y="6325533"/>
            <a:ext cx="426757" cy="4267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4B5A5E-C9EA-390F-62FE-7F795D3FD718}"/>
              </a:ext>
            </a:extLst>
          </p:cNvPr>
          <p:cNvSpPr txBox="1"/>
          <p:nvPr/>
        </p:nvSpPr>
        <p:spPr>
          <a:xfrm>
            <a:off x="7134262" y="6055408"/>
            <a:ext cx="343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Lake Texoma State Park</a:t>
            </a:r>
          </a:p>
          <a:p>
            <a:pPr algn="ctr"/>
            <a:r>
              <a:rPr lang="en-US" b="1" dirty="0">
                <a:latin typeface="Arial Black" panose="020B0A04020102020204" pitchFamily="34" charset="0"/>
              </a:rPr>
              <a:t>Kingston, OK.</a:t>
            </a:r>
          </a:p>
        </p:txBody>
      </p:sp>
      <p:graphicFrame>
        <p:nvGraphicFramePr>
          <p:cNvPr id="12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253929"/>
              </p:ext>
            </p:extLst>
          </p:nvPr>
        </p:nvGraphicFramePr>
        <p:xfrm>
          <a:off x="383710" y="1357106"/>
          <a:ext cx="11034152" cy="4760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5264">
                  <a:extLst>
                    <a:ext uri="{9D8B030D-6E8A-4147-A177-3AD203B41FA5}">
                      <a16:colId xmlns:a16="http://schemas.microsoft.com/office/drawing/2014/main" val="1760329626"/>
                    </a:ext>
                  </a:extLst>
                </a:gridCol>
                <a:gridCol w="1591731">
                  <a:extLst>
                    <a:ext uri="{9D8B030D-6E8A-4147-A177-3AD203B41FA5}">
                      <a16:colId xmlns:a16="http://schemas.microsoft.com/office/drawing/2014/main" val="113254783"/>
                    </a:ext>
                  </a:extLst>
                </a:gridCol>
                <a:gridCol w="2715490">
                  <a:extLst>
                    <a:ext uri="{9D8B030D-6E8A-4147-A177-3AD203B41FA5}">
                      <a16:colId xmlns:a16="http://schemas.microsoft.com/office/drawing/2014/main" val="3999022450"/>
                    </a:ext>
                  </a:extLst>
                </a:gridCol>
                <a:gridCol w="5141667">
                  <a:extLst>
                    <a:ext uri="{9D8B030D-6E8A-4147-A177-3AD203B41FA5}">
                      <a16:colId xmlns:a16="http://schemas.microsoft.com/office/drawing/2014/main" val="1527774428"/>
                    </a:ext>
                  </a:extLst>
                </a:gridCol>
              </a:tblGrid>
              <a:tr h="11225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Complaint Type: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Federal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 Licensure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Allegations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513250"/>
                  </a:ext>
                </a:extLst>
              </a:tr>
              <a:tr h="432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IJ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3864131"/>
                  </a:ext>
                </a:extLst>
              </a:tr>
              <a:tr h="6402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Non-IJ-High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484.60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 of Care (1)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7392777"/>
                  </a:ext>
                </a:extLst>
              </a:tr>
              <a:tr h="13032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Non-IJ-Med &amp; Non-IJ-Low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484.60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Plan of Care (8)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484.50 Patient Rights (13)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310:662-5 Clinical Records (1)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484.105 Organization &amp; Admin of Services (2)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484.55 Comprehensive Assessment (2)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310:662-3-3.1 Fed, State &amp; Local Laws (1)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69358"/>
                  </a:ext>
                </a:extLst>
              </a:tr>
              <a:tr h="2425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Total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0279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632295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at OSDH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08141" y="6378575"/>
            <a:ext cx="2743200" cy="19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7DDC46-2E90-8640-BEFE-F54DCCD857E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65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A4672-691C-BD45-042D-AB74A635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7DDC46-2E90-8640-BEFE-F54DCCD857E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1E5A9-7C17-96B4-332D-04A8322E2AC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Oklahoma State Department of Health | Presentation Title | Date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B92B57-67F6-A760-6FC7-C512BC3C8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1FB38-7E96-533D-B126-504D49AC3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289998"/>
            <a:ext cx="12192000" cy="12849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160E15B-B154-3291-2998-94F2E714914C}"/>
              </a:ext>
            </a:extLst>
          </p:cNvPr>
          <p:cNvSpPr txBox="1">
            <a:spLocks/>
          </p:cNvSpPr>
          <p:nvPr/>
        </p:nvSpPr>
        <p:spPr>
          <a:xfrm>
            <a:off x="-691173" y="6467348"/>
            <a:ext cx="8140697" cy="198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Oklahoma State Department of Health | State Agency Report | July 19,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E78D79-356F-3CA5-2505-025434658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56" y="6254644"/>
            <a:ext cx="42675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3208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2" y="-136525"/>
            <a:ext cx="12191998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32121" y="3347499"/>
            <a:ext cx="11384067" cy="2766590"/>
          </a:xfr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 smtClean="0"/>
              <a:t>HB3371- 2nd reading referred to HHS 03/19/24 </a:t>
            </a:r>
          </a:p>
          <a:p>
            <a:pPr algn="ctr"/>
            <a:r>
              <a:rPr lang="en-US" sz="1200" dirty="0" smtClean="0"/>
              <a:t>(training requirements for uncertified staff, supervision every 6 months, and removing language for supportive home care assistant)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7DDC46-2E90-8640-BEFE-F54DCCD857ED}" type="slidenum">
              <a:rPr lang="en-US" smtClean="0"/>
              <a:pPr/>
              <a:t>15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22" y="6261508"/>
            <a:ext cx="426757" cy="426757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859867" y="6375718"/>
            <a:ext cx="8140697" cy="1983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Oklahoma State Department of Health | State Agency Report | July 19, 2023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DF72B7B-6011-DD67-28BD-045709E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21" y="71072"/>
            <a:ext cx="11384067" cy="730206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Legislation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005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FFCF4F-7674-2603-0C69-66AC69E89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7697" r="23298" b="1394"/>
          <a:stretch/>
        </p:blipFill>
        <p:spPr>
          <a:xfrm>
            <a:off x="5533900" y="-68084"/>
            <a:ext cx="6658099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913BDB-6225-DD5F-1123-78E83633DC40}"/>
              </a:ext>
            </a:extLst>
          </p:cNvPr>
          <p:cNvSpPr txBox="1"/>
          <p:nvPr/>
        </p:nvSpPr>
        <p:spPr>
          <a:xfrm>
            <a:off x="477981" y="1122364"/>
            <a:ext cx="4023360" cy="777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Oklahoma Disaster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and 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Emergencies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D7B0D-7647-4019-CC54-66F945FC1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  <a:defRPr/>
            </a:pPr>
            <a:fld id="{DB7DDC46-2E90-8640-BEFE-F54DCCD857ED}" type="slidenum">
              <a:rPr lang="en-US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16</a:t>
            </a:fld>
            <a:endParaRPr lang="en-US" dirty="0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3D08B0-3B0C-D78E-DC32-9BAF0BBC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87" y="6294718"/>
            <a:ext cx="426757" cy="42675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EA18D7-D544-025D-938E-283285B03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45" y="2250428"/>
            <a:ext cx="6847508" cy="334285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Core Elements of Disaster Preparedness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Risk assessment and Emergency </a:t>
            </a:r>
            <a:r>
              <a:rPr lang="en-US" sz="2800" dirty="0">
                <a:solidFill>
                  <a:schemeClr val="bg1"/>
                </a:solidFill>
              </a:rPr>
              <a:t>P</a:t>
            </a:r>
            <a:r>
              <a:rPr lang="en-US" sz="2800" dirty="0" smtClean="0">
                <a:solidFill>
                  <a:schemeClr val="bg1"/>
                </a:solidFill>
              </a:rPr>
              <a:t>lanning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Communication Plan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Policies and Procedures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Training and Testing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1649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Reminders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08141" y="6378575"/>
            <a:ext cx="2743200" cy="19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7DDC46-2E90-8640-BEFE-F54DCCD857E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067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7E3759-DAAD-68A1-ADEA-7A41B8AE5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4884ED-2956-D09A-EE2E-225D2597FF7D}"/>
              </a:ext>
            </a:extLst>
          </p:cNvPr>
          <p:cNvSpPr txBox="1"/>
          <p:nvPr/>
        </p:nvSpPr>
        <p:spPr>
          <a:xfrm>
            <a:off x="2344131" y="2131752"/>
            <a:ext cx="8031637" cy="273921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rial"/>
              </a:rPr>
              <a:t>Dawn Lovett-Whitney, RN</a:t>
            </a:r>
            <a:br>
              <a:rPr lang="en-US" sz="3600" b="1" dirty="0">
                <a:solidFill>
                  <a:schemeClr val="bg1"/>
                </a:solidFill>
                <a:cs typeface="Arial"/>
              </a:rPr>
            </a:br>
            <a:r>
              <a:rPr lang="en-US" sz="3600" b="1" dirty="0" smtClean="0">
                <a:solidFill>
                  <a:schemeClr val="bg1"/>
                </a:solidFill>
                <a:cs typeface="Arial"/>
              </a:rPr>
              <a:t>Senior Manager</a:t>
            </a:r>
            <a:endParaRPr lang="en-US" sz="36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cs typeface="Arial" panose="020B0604020202020204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Medicalfacilities@health.ok.gov</a:t>
            </a:r>
            <a:endParaRPr lang="en-US" sz="3600" dirty="0">
              <a:solidFill>
                <a:schemeClr val="bg1"/>
              </a:solidFill>
              <a:cs typeface="Arial" panose="020B0604020202020204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cs typeface="Arial" panose="020B0604020202020204"/>
              </a:rPr>
              <a:t>405-426-8470</a:t>
            </a:r>
          </a:p>
          <a:p>
            <a:pPr algn="l"/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A73C62-C66F-90B9-5746-81E73A38E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894" y="6518632"/>
            <a:ext cx="5177118" cy="164969"/>
          </a:xfrm>
        </p:spPr>
        <p:txBody>
          <a:bodyPr/>
          <a:lstStyle/>
          <a:p>
            <a:r>
              <a:rPr lang="en-US" sz="900" dirty="0" err="1">
                <a:solidFill>
                  <a:schemeClr val="bg1"/>
                </a:solidFill>
              </a:rPr>
              <a:t>OAHCxc</a:t>
            </a:r>
            <a:r>
              <a:rPr lang="en-US" sz="900" dirty="0">
                <a:solidFill>
                  <a:schemeClr val="bg1"/>
                </a:solidFill>
              </a:rPr>
              <a:t> db4r Presentation  09/13/23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F2A49-396B-3C42-3A0B-97D61BE52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9" y="6305253"/>
            <a:ext cx="42675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3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4B2918-3914-CDE7-45EF-A07E45993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A40189-DBFE-EE81-AB64-EDE51F81AE18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Home Care, Hospice &amp; Palliative Care Advisory Council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BAD90AC-BC63-A918-E5FF-A98B031DCD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608256"/>
              </p:ext>
            </p:extLst>
          </p:nvPr>
        </p:nvGraphicFramePr>
        <p:xfrm>
          <a:off x="729846" y="2508282"/>
          <a:ext cx="10732308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8352">
                  <a:extLst>
                    <a:ext uri="{9D8B030D-6E8A-4147-A177-3AD203B41FA5}">
                      <a16:colId xmlns:a16="http://schemas.microsoft.com/office/drawing/2014/main" val="2731740435"/>
                    </a:ext>
                  </a:extLst>
                </a:gridCol>
                <a:gridCol w="1987802">
                  <a:extLst>
                    <a:ext uri="{9D8B030D-6E8A-4147-A177-3AD203B41FA5}">
                      <a16:colId xmlns:a16="http://schemas.microsoft.com/office/drawing/2014/main" val="2489939915"/>
                    </a:ext>
                  </a:extLst>
                </a:gridCol>
                <a:gridCol w="2146611">
                  <a:extLst>
                    <a:ext uri="{9D8B030D-6E8A-4147-A177-3AD203B41FA5}">
                      <a16:colId xmlns:a16="http://schemas.microsoft.com/office/drawing/2014/main" val="2296227456"/>
                    </a:ext>
                  </a:extLst>
                </a:gridCol>
                <a:gridCol w="3219543">
                  <a:extLst>
                    <a:ext uri="{9D8B030D-6E8A-4147-A177-3AD203B41FA5}">
                      <a16:colId xmlns:a16="http://schemas.microsoft.com/office/drawing/2014/main" val="3403437122"/>
                    </a:ext>
                  </a:extLst>
                </a:gridCol>
              </a:tblGrid>
              <a:tr h="1265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Meeting Date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Meeting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Meeting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Meeting Location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656587"/>
                  </a:ext>
                </a:extLst>
              </a:tr>
              <a:tr h="724059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Wednesday, </a:t>
                      </a:r>
                      <a:r>
                        <a:rPr lang="en-US" b="1" dirty="0" smtClean="0"/>
                        <a:t>May 15</a:t>
                      </a:r>
                      <a:r>
                        <a:rPr lang="en-US" b="1" dirty="0"/>
                        <a:t>, </a:t>
                      </a:r>
                      <a:r>
                        <a:rPr lang="en-US" b="1" dirty="0" smtClean="0"/>
                        <a:t>2024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10:30 am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Regular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123 Robert S. Kerr Ave, Oklahoma City, OK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98936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274EB56-557A-5EB0-522F-38980C7F5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17" y="6421560"/>
            <a:ext cx="42675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138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298055"/>
            <a:ext cx="8650942" cy="466641"/>
          </a:xfrm>
        </p:spPr>
        <p:txBody>
          <a:bodyPr/>
          <a:lstStyle/>
          <a:p>
            <a:r>
              <a:rPr lang="en-US" dirty="0" smtClean="0"/>
              <a:t>Introducing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5828306"/>
            <a:ext cx="6873904" cy="820937"/>
          </a:xfrm>
        </p:spPr>
        <p:txBody>
          <a:bodyPr/>
          <a:lstStyle/>
          <a:p>
            <a:r>
              <a:rPr lang="en-US" dirty="0" smtClean="0"/>
              <a:t>Joy </a:t>
            </a:r>
            <a:r>
              <a:rPr lang="en-US" dirty="0" smtClean="0"/>
              <a:t>Fugett, </a:t>
            </a:r>
            <a:r>
              <a:rPr lang="en-US" dirty="0" smtClean="0"/>
              <a:t>M.Ed. Assistant </a:t>
            </a:r>
            <a:r>
              <a:rPr lang="en-US" dirty="0" smtClean="0"/>
              <a:t>Deputy </a:t>
            </a:r>
            <a:r>
              <a:rPr lang="en-US" dirty="0" smtClean="0"/>
              <a:t>Commissioner</a:t>
            </a:r>
          </a:p>
          <a:p>
            <a:r>
              <a:rPr lang="en-US" dirty="0" smtClean="0"/>
              <a:t>Quality Assurance &amp; Regulatory, Protective Health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8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Images for question mark">
            <a:extLst>
              <a:ext uri="{FF2B5EF4-FFF2-40B4-BE49-F238E27FC236}">
                <a16:creationId xmlns:a16="http://schemas.microsoft.com/office/drawing/2014/main" id="{85BED8E1-13F6-BD3E-7307-2E277F503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53" y="958789"/>
            <a:ext cx="3941686" cy="418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71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016647-C384-084D-91A8-2209F2D96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612" y="2818944"/>
            <a:ext cx="5177118" cy="1370940"/>
          </a:xfrm>
        </p:spPr>
        <p:txBody>
          <a:bodyPr/>
          <a:lstStyle/>
          <a:p>
            <a:r>
              <a:rPr lang="en-US" sz="6000" dirty="0"/>
              <a:t>Thank you!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72306F-2162-EF47-A9AD-A6C793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141" y="6378575"/>
            <a:ext cx="2743200" cy="198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7DDC46-2E90-8640-BEFE-F54DCCD857E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74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9" name="Rectangle 104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Wheat Water Tower photo and picture">
            <a:extLst>
              <a:ext uri="{FF2B5EF4-FFF2-40B4-BE49-F238E27FC236}">
                <a16:creationId xmlns:a16="http://schemas.microsoft.com/office/drawing/2014/main" id="{605DF541-6474-2DB4-CDDA-E749F546E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22356" y="0"/>
            <a:ext cx="96696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0" name="Rectangle 104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Outline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3832" y="2093733"/>
            <a:ext cx="7340132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800100" indent="-514350">
              <a:lnSpc>
                <a:spcPct val="90000"/>
              </a:lnSpc>
              <a:buFont typeface="+mj-lt"/>
              <a:buAutoNum type="romanUcPeriod"/>
            </a:pPr>
            <a:r>
              <a:rPr lang="en-US" sz="2400" dirty="0" smtClean="0"/>
              <a:t>  Number of facility count</a:t>
            </a:r>
            <a:endParaRPr lang="en-US" sz="2400" dirty="0"/>
          </a:p>
          <a:p>
            <a:pPr marL="800100" indent="-514350">
              <a:lnSpc>
                <a:spcPct val="90000"/>
              </a:lnSpc>
              <a:buFont typeface="+mj-lt"/>
              <a:buAutoNum type="romanUcPeriod"/>
            </a:pPr>
            <a:r>
              <a:rPr lang="en-US" sz="2400" dirty="0" smtClean="0"/>
              <a:t>  Application tips</a:t>
            </a:r>
            <a:endParaRPr lang="en-US" sz="2400" dirty="0"/>
          </a:p>
          <a:p>
            <a:pPr marL="800100" indent="-514350">
              <a:lnSpc>
                <a:spcPct val="90000"/>
              </a:lnSpc>
              <a:buFont typeface="+mj-lt"/>
              <a:buAutoNum type="romanUcPeriod"/>
            </a:pPr>
            <a:r>
              <a:rPr lang="en-US" sz="2400" dirty="0" smtClean="0"/>
              <a:t>  Chapter 662 recent rule change</a:t>
            </a:r>
            <a:endParaRPr lang="en-US" sz="2400" dirty="0"/>
          </a:p>
          <a:p>
            <a:pPr marL="800100" indent="-514350">
              <a:lnSpc>
                <a:spcPct val="90000"/>
              </a:lnSpc>
              <a:buFont typeface="+mj-lt"/>
              <a:buAutoNum type="romanUcPeriod"/>
            </a:pPr>
            <a:r>
              <a:rPr lang="en-US" sz="2400" dirty="0" smtClean="0"/>
              <a:t>  Survey readiness tips</a:t>
            </a:r>
          </a:p>
          <a:p>
            <a:pPr marL="800100" indent="-514350">
              <a:lnSpc>
                <a:spcPct val="90000"/>
              </a:lnSpc>
              <a:buFont typeface="+mj-lt"/>
              <a:buAutoNum type="romanUcPeriod"/>
            </a:pPr>
            <a:r>
              <a:rPr lang="en-US" sz="2400" dirty="0" smtClean="0"/>
              <a:t>  State/Fed </a:t>
            </a:r>
            <a:r>
              <a:rPr lang="en-US" sz="2400" dirty="0"/>
              <a:t>survey </a:t>
            </a:r>
            <a:r>
              <a:rPr lang="en-US" sz="2400" dirty="0" smtClean="0"/>
              <a:t>information</a:t>
            </a:r>
          </a:p>
          <a:p>
            <a:pPr marL="800100" indent="-514350">
              <a:lnSpc>
                <a:spcPct val="90000"/>
              </a:lnSpc>
              <a:buFont typeface="+mj-lt"/>
              <a:buAutoNum type="romanUcPeriod"/>
            </a:pPr>
            <a:r>
              <a:rPr lang="en-US" sz="2400" dirty="0" smtClean="0"/>
              <a:t>  Complaints</a:t>
            </a:r>
            <a:endParaRPr lang="en-US" sz="2400" dirty="0"/>
          </a:p>
          <a:p>
            <a:pPr marL="800100" indent="-514350">
              <a:lnSpc>
                <a:spcPct val="90000"/>
              </a:lnSpc>
              <a:buFont typeface="+mj-lt"/>
              <a:buAutoNum type="romanUcPeriod"/>
            </a:pPr>
            <a:r>
              <a:rPr lang="en-US" sz="2400" dirty="0" smtClean="0"/>
              <a:t>  Oklahoma emergencies </a:t>
            </a:r>
            <a:r>
              <a:rPr lang="en-US" sz="2400" smtClean="0"/>
              <a:t>and preparedness</a:t>
            </a:r>
            <a:endParaRPr lang="en-US" sz="2400" dirty="0" smtClean="0"/>
          </a:p>
          <a:p>
            <a:pPr marL="800100" indent="-514350">
              <a:lnSpc>
                <a:spcPct val="90000"/>
              </a:lnSpc>
              <a:buFont typeface="+mj-lt"/>
              <a:buAutoNum type="romanUcPeriod"/>
            </a:pPr>
            <a:r>
              <a:rPr lang="en-US" sz="2400" dirty="0" smtClean="0"/>
              <a:t>  OSDH</a:t>
            </a:r>
          </a:p>
          <a:p>
            <a:pPr marL="800100" indent="-514350">
              <a:lnSpc>
                <a:spcPct val="90000"/>
              </a:lnSpc>
              <a:buFont typeface="+mj-lt"/>
              <a:buAutoNum type="romanUcPeriod"/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DB7DDC46-2E90-8640-BEFE-F54DCCD857ED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A54AFA-FE65-C667-17CF-A92184896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53" y="6356350"/>
            <a:ext cx="42675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4220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Licensure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08141" y="6378575"/>
            <a:ext cx="2743200" cy="19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7DDC46-2E90-8640-BEFE-F54DCCD857E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842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577435-254B-F985-146C-1C81CAC93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0D0BAF-5ED5-59B8-84EA-1D2260080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Home Services Agency Providers</a:t>
            </a:r>
            <a:br>
              <a:rPr lang="en-US" dirty="0">
                <a:cs typeface="Arial"/>
              </a:rPr>
            </a:br>
            <a:r>
              <a:rPr lang="en-US" sz="1600" dirty="0" smtClean="0">
                <a:cs typeface="Arial"/>
              </a:rPr>
              <a:t>03/29/2024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F558D0-EF85-4C67-F93E-7AAA0DE3A510}"/>
              </a:ext>
            </a:extLst>
          </p:cNvPr>
          <p:cNvSpPr txBox="1"/>
          <p:nvPr/>
        </p:nvSpPr>
        <p:spPr>
          <a:xfrm flipV="1">
            <a:off x="5004318" y="3462010"/>
            <a:ext cx="246328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100" dirty="0"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9581186"/>
              </p:ext>
            </p:extLst>
          </p:nvPr>
        </p:nvGraphicFramePr>
        <p:xfrm>
          <a:off x="1068780" y="1809947"/>
          <a:ext cx="8039594" cy="3677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1139">
                  <a:extLst>
                    <a:ext uri="{9D8B030D-6E8A-4147-A177-3AD203B41FA5}">
                      <a16:colId xmlns:a16="http://schemas.microsoft.com/office/drawing/2014/main" val="2568879052"/>
                    </a:ext>
                  </a:extLst>
                </a:gridCol>
                <a:gridCol w="1801737">
                  <a:extLst>
                    <a:ext uri="{9D8B030D-6E8A-4147-A177-3AD203B41FA5}">
                      <a16:colId xmlns:a16="http://schemas.microsoft.com/office/drawing/2014/main" val="3780558346"/>
                    </a:ext>
                  </a:extLst>
                </a:gridCol>
                <a:gridCol w="1653282">
                  <a:extLst>
                    <a:ext uri="{9D8B030D-6E8A-4147-A177-3AD203B41FA5}">
                      <a16:colId xmlns:a16="http://schemas.microsoft.com/office/drawing/2014/main" val="1936718330"/>
                    </a:ext>
                  </a:extLst>
                </a:gridCol>
                <a:gridCol w="1541718">
                  <a:extLst>
                    <a:ext uri="{9D8B030D-6E8A-4147-A177-3AD203B41FA5}">
                      <a16:colId xmlns:a16="http://schemas.microsoft.com/office/drawing/2014/main" val="3597746919"/>
                    </a:ext>
                  </a:extLst>
                </a:gridCol>
                <a:gridCol w="1541718">
                  <a:extLst>
                    <a:ext uri="{9D8B030D-6E8A-4147-A177-3AD203B41FA5}">
                      <a16:colId xmlns:a16="http://schemas.microsoft.com/office/drawing/2014/main" val="3237729666"/>
                    </a:ext>
                  </a:extLst>
                </a:gridCol>
              </a:tblGrid>
              <a:tr h="7354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 </a:t>
                      </a:r>
                      <a:endParaRPr lang="en-US" sz="32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Companion Sitter</a:t>
                      </a:r>
                      <a:endParaRPr lang="en-US" sz="32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Home Care </a:t>
                      </a:r>
                      <a:endParaRPr lang="en-US" sz="32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  <a:latin typeface="+mj-lt"/>
                        </a:rPr>
                        <a:t>Hospice </a:t>
                      </a:r>
                      <a:endParaRPr lang="en-US" dirty="0">
                        <a:latin typeface="+mj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Totals</a:t>
                      </a:r>
                      <a:endParaRPr lang="en-US" dirty="0">
                        <a:latin typeface="+mj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5681954"/>
                  </a:ext>
                </a:extLst>
              </a:tr>
              <a:tr h="7354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Licensure</a:t>
                      </a:r>
                      <a:endParaRPr lang="en-US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</a:rPr>
                        <a:t>23</a:t>
                      </a:r>
                      <a:endParaRPr lang="en-US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</a:rPr>
                        <a:t>156</a:t>
                      </a:r>
                      <a:endParaRPr lang="en-US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</a:rPr>
                        <a:t>27</a:t>
                      </a:r>
                      <a:endParaRPr lang="en-US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endParaRPr lang="en-US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1748840"/>
                  </a:ext>
                </a:extLst>
              </a:tr>
              <a:tr h="7354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Medicare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en-US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298</a:t>
                      </a:r>
                      <a:endParaRPr lang="en-US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4390078"/>
                  </a:ext>
                </a:extLst>
              </a:tr>
              <a:tr h="7354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*Deemed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9983886"/>
                  </a:ext>
                </a:extLst>
              </a:tr>
              <a:tr h="7354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Total </a:t>
                      </a:r>
                      <a:endParaRPr lang="en-US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</a:rPr>
                        <a:t>23</a:t>
                      </a:r>
                      <a:endParaRPr lang="en-US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</a:rPr>
                        <a:t>380</a:t>
                      </a:r>
                      <a:endParaRPr lang="en-US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</a:rPr>
                        <a:t>138</a:t>
                      </a:r>
                      <a:endParaRPr lang="en-US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541</a:t>
                      </a:r>
                      <a:endParaRPr lang="en-US" sz="1800" dirty="0">
                        <a:effectLst/>
                        <a:latin typeface="+mj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076532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BC8F754-A290-2F91-181B-AD47A0B49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7" y="6307613"/>
            <a:ext cx="42675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0076C5-BE8D-FB99-4A6B-CFF5FF9F7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43" y="13520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solidFill>
                  <a:schemeClr val="tx1"/>
                </a:solidFill>
              </a:rPr>
              <a:t>Licensure Application Tips 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4FFA1-1775-76F0-2A24-DA6F67322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85381"/>
            <a:ext cx="5653716" cy="367777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Ensure Oklahoma Secretary Of State is Active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Authorized Signature on Application 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Complete </a:t>
            </a:r>
            <a:r>
              <a:rPr lang="en-US" sz="2200" dirty="0" smtClean="0"/>
              <a:t>Management, Ownership </a:t>
            </a:r>
            <a:r>
              <a:rPr lang="en-US" sz="2200" dirty="0"/>
              <a:t>&amp; Stockholder information 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Current Administrator certificate (Home Health)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Report Changes of Information as they occur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Know your licensure expiration &amp; Plan for Renewal </a:t>
            </a:r>
            <a:endParaRPr lang="en-US" sz="2200" dirty="0" smtClean="0"/>
          </a:p>
          <a:p>
            <a:pPr lvl="1" indent="-228600">
              <a:lnSpc>
                <a:spcPct val="90000"/>
              </a:lnSpc>
            </a:pPr>
            <a:r>
              <a:rPr lang="en-US" sz="2200" dirty="0"/>
              <a:t>     Home Health July 31</a:t>
            </a:r>
            <a:r>
              <a:rPr lang="en-US" sz="2200" baseline="30000" dirty="0"/>
              <a:t>st</a:t>
            </a:r>
            <a:r>
              <a:rPr lang="en-US" sz="2200" dirty="0"/>
              <a:t> </a:t>
            </a:r>
          </a:p>
          <a:p>
            <a:pPr marL="210600" lvl="1" indent="0">
              <a:lnSpc>
                <a:spcPct val="90000"/>
              </a:lnSpc>
              <a:buNone/>
            </a:pPr>
            <a:endParaRPr lang="en-US" sz="1400" dirty="0"/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4" name="Picture 3" descr="A computer and a glass of water&#10;&#10;Description automatically generated with low confidence">
            <a:extLst>
              <a:ext uri="{FF2B5EF4-FFF2-40B4-BE49-F238E27FC236}">
                <a16:creationId xmlns:a16="http://schemas.microsoft.com/office/drawing/2014/main" id="{88D99CBE-C24B-8B0E-75D2-0BEDEB313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04" r="-1" b="20548"/>
          <a:stretch/>
        </p:blipFill>
        <p:spPr>
          <a:xfrm>
            <a:off x="6721813" y="-68083"/>
            <a:ext cx="546866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844D4B-DDF0-1835-7F03-DCEEC74CB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87" y="6363150"/>
            <a:ext cx="42675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263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662 </a:t>
            </a:r>
            <a:r>
              <a:rPr lang="en-US" dirty="0" smtClean="0"/>
              <a:t>recent rule </a:t>
            </a:r>
            <a:r>
              <a:rPr lang="en-US" dirty="0"/>
              <a:t>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310:662-5-3(f) </a:t>
            </a:r>
            <a:r>
              <a:rPr lang="en-US" b="1" dirty="0"/>
              <a:t>Home health aide. </a:t>
            </a:r>
            <a:r>
              <a:rPr lang="en-US" dirty="0"/>
              <a:t>Home health aides shall be certified by the Department and placed on the Home Health Aide Registry maintained by the Department.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All unlicensed, non-skilled providers of personal care to home care clients shall be certified by the Department as home health aides, regardless of the job title of the personal caregiver.</a:t>
            </a:r>
          </a:p>
        </p:txBody>
      </p:sp>
    </p:spTree>
    <p:extLst>
      <p:ext uri="{BB962C8B-B14F-4D97-AF65-F5344CB8AC3E}">
        <p14:creationId xmlns:p14="http://schemas.microsoft.com/office/powerpoint/2010/main" val="417911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&amp; Federal Survey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08141" y="6378575"/>
            <a:ext cx="2743200" cy="19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7DDC46-2E90-8640-BEFE-F54DCCD857E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41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250C39F-3F6C-4D53-86D2-7BC6B2FF60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2BA62-D8F9-CC1F-30A7-226768C45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2" b="13593"/>
          <a:stretch/>
        </p:blipFill>
        <p:spPr>
          <a:xfrm>
            <a:off x="20" y="-68084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B7B70-6288-0206-0222-8CD3AE16C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734" y="428018"/>
            <a:ext cx="4973266" cy="164731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bg1"/>
                </a:solidFill>
              </a:rPr>
              <a:t>Survey Readiness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A18D7-D544-025D-938E-283285B03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855" y="2190524"/>
            <a:ext cx="7485750" cy="430755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Be familiar with State and Federal Regulation (the more stringent applies)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If the administrator is off-site, be sure the alternate appointed person has access to administrative records.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Review programs, documentation, and </a:t>
            </a:r>
            <a:r>
              <a:rPr lang="en-US" sz="2800" dirty="0" smtClean="0">
                <a:solidFill>
                  <a:schemeClr val="bg1"/>
                </a:solidFill>
              </a:rPr>
              <a:t>have readily </a:t>
            </a:r>
            <a:r>
              <a:rPr lang="en-US" sz="2800" dirty="0">
                <a:solidFill>
                  <a:schemeClr val="bg1"/>
                </a:solidFill>
              </a:rPr>
              <a:t>available.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Have governing body meeting minutes documented, with required </a:t>
            </a:r>
            <a:r>
              <a:rPr lang="en-US" sz="2800" dirty="0" smtClean="0">
                <a:solidFill>
                  <a:schemeClr val="bg1"/>
                </a:solidFill>
              </a:rPr>
              <a:t>reviews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Ensure patient records are easily accessible.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8170B7-124F-063C-BD7D-4A409AA4A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78" y="6284699"/>
            <a:ext cx="42675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6196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klaholma ">
  <a:themeElements>
    <a:clrScheme name="Custom 7">
      <a:dk1>
        <a:srgbClr val="464646"/>
      </a:dk1>
      <a:lt1>
        <a:srgbClr val="FFFFFF"/>
      </a:lt1>
      <a:dk2>
        <a:srgbClr val="787878"/>
      </a:dk2>
      <a:lt2>
        <a:srgbClr val="E7E6E6"/>
      </a:lt2>
      <a:accent1>
        <a:srgbClr val="1CA6DE"/>
      </a:accent1>
      <a:accent2>
        <a:srgbClr val="669B41"/>
      </a:accent2>
      <a:accent3>
        <a:srgbClr val="D05320"/>
      </a:accent3>
      <a:accent4>
        <a:srgbClr val="DE9027"/>
      </a:accent4>
      <a:accent5>
        <a:srgbClr val="187BC0"/>
      </a:accent5>
      <a:accent6>
        <a:srgbClr val="004C9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3AFA33E584B54693536FF1002B25DF" ma:contentTypeVersion="15" ma:contentTypeDescription="Create a new document." ma:contentTypeScope="" ma:versionID="6c51672b51f8e5bf21cc02a3901626a9">
  <xsd:schema xmlns:xsd="http://www.w3.org/2001/XMLSchema" xmlns:xs="http://www.w3.org/2001/XMLSchema" xmlns:p="http://schemas.microsoft.com/office/2006/metadata/properties" xmlns:ns1="http://schemas.microsoft.com/sharepoint/v3" xmlns:ns3="247bfe06-67cc-4ee9-8257-711123572ec1" xmlns:ns4="4eda4f4a-f706-40f7-968c-5802e7670c3f" targetNamespace="http://schemas.microsoft.com/office/2006/metadata/properties" ma:root="true" ma:fieldsID="8111521f0334185531c32aca7ca0552b" ns1:_="" ns3:_="" ns4:_="">
    <xsd:import namespace="http://schemas.microsoft.com/sharepoint/v3"/>
    <xsd:import namespace="247bfe06-67cc-4ee9-8257-711123572ec1"/>
    <xsd:import namespace="4eda4f4a-f706-40f7-968c-5802e7670c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7bfe06-67cc-4ee9-8257-711123572e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da4f4a-f706-40f7-968c-5802e7670c3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247bfe06-67cc-4ee9-8257-711123572ec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DF1617-F2F5-4F7B-A71E-72823B1183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47bfe06-67cc-4ee9-8257-711123572ec1"/>
    <ds:schemaRef ds:uri="4eda4f4a-f706-40f7-968c-5802e7670c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BE3215-F6FE-47F8-B8FF-79FA230013ED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sharepoint/v3"/>
    <ds:schemaRef ds:uri="4eda4f4a-f706-40f7-968c-5802e7670c3f"/>
    <ds:schemaRef ds:uri="247bfe06-67cc-4ee9-8257-711123572ec1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246F4F9-12C6-4028-BD27-B6B98D790F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1524</TotalTime>
  <Words>634</Words>
  <Application>Microsoft Office PowerPoint</Application>
  <PresentationFormat>Widescreen</PresentationFormat>
  <Paragraphs>175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Cambria</vt:lpstr>
      <vt:lpstr>Times New Roman</vt:lpstr>
      <vt:lpstr>Oklaholma </vt:lpstr>
      <vt:lpstr>Oklahoma Professionals for Home Care  Home Services Division Presentation </vt:lpstr>
      <vt:lpstr>Introducing</vt:lpstr>
      <vt:lpstr>Outline </vt:lpstr>
      <vt:lpstr>Licensure Information</vt:lpstr>
      <vt:lpstr>Home Services Agency Providers 03/29/2024</vt:lpstr>
      <vt:lpstr>Licensure Application Tips </vt:lpstr>
      <vt:lpstr>Chapter 662 recent rule changes</vt:lpstr>
      <vt:lpstr>State &amp; Federal Survey </vt:lpstr>
      <vt:lpstr>Survey Readiness Tips</vt:lpstr>
      <vt:lpstr>State Licensure </vt:lpstr>
      <vt:lpstr>Federal Home Health</vt:lpstr>
      <vt:lpstr>Acute &amp; Continuing Care Complaints  10/01/2023 -04/05/2024</vt:lpstr>
      <vt:lpstr>What’s New at OSDH</vt:lpstr>
      <vt:lpstr>PowerPoint Presentation</vt:lpstr>
      <vt:lpstr>2024 Legislation</vt:lpstr>
      <vt:lpstr>PowerPoint Presentation</vt:lpstr>
      <vt:lpstr>Resource Reminders</vt:lpstr>
      <vt:lpstr>PowerPoint Presentation</vt:lpstr>
      <vt:lpstr>Home Care, Hospice &amp; Palliative Care Advisory Council 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Here</dc:title>
  <dc:creator>Diane L Henry</dc:creator>
  <cp:lastModifiedBy>Dawn Lovett-Whitney</cp:lastModifiedBy>
  <cp:revision>140</cp:revision>
  <cp:lastPrinted>2024-04-11T13:09:17Z</cp:lastPrinted>
  <dcterms:created xsi:type="dcterms:W3CDTF">2022-10-26T15:45:36Z</dcterms:created>
  <dcterms:modified xsi:type="dcterms:W3CDTF">2024-04-11T13:09:28Z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0x010100B83AFA33E584B54693536FF1002B25DF</vt:lpwstr>
  </property>
</Properties>
</file>